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jpg" ContentType="image/jpeg"/>
  <Default Extension="rels" ContentType="application/vnd.openxmlformats-package.relationships+xml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82" r:id="rId3"/>
    <p:sldId id="277" r:id="rId4"/>
    <p:sldId id="279" r:id="rId5"/>
    <p:sldId id="278" r:id="rId6"/>
    <p:sldId id="257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80" r:id="rId16"/>
    <p:sldId id="268" r:id="rId17"/>
    <p:sldId id="269" r:id="rId18"/>
    <p:sldId id="270" r:id="rId19"/>
    <p:sldId id="275" r:id="rId20"/>
    <p:sldId id="271" r:id="rId21"/>
    <p:sldId id="273" r:id="rId22"/>
    <p:sldId id="274" r:id="rId23"/>
    <p:sldId id="281" r:id="rId24"/>
  </p:sldIdLst>
  <p:sldSz cx="9144000" cy="6858000" type="screen4x3"/>
  <p:notesSz cx="6881813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39" d="100"/>
          <a:sy n="139" d="100"/>
        </p:scale>
        <p:origin x="-61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C2441D68-0013-4B0A-8214-D66592F6E589}" type="datetimeFigureOut">
              <a:rPr lang="en-US" smtClean="0"/>
              <a:pPr/>
              <a:t>7/2/14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F9EEA018-5F75-4527-9CEA-F4F147ED98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6990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7313" y="0"/>
            <a:ext cx="2982912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FFACAB-32F3-44AF-A77B-65A858107A27}" type="datetimeFigureOut">
              <a:rPr lang="en-US" smtClean="0"/>
              <a:t>7/2/14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975" y="4416425"/>
            <a:ext cx="55054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82913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7313" y="8829675"/>
            <a:ext cx="2982912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5D5B7F-0F0D-4ABD-AB97-7F6A86955F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22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CC3B2-D6D8-47CB-BB82-884B774F555B}" type="datetime1">
              <a:rPr lang="en-US" smtClean="0"/>
              <a:t>7/2/14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B527-D38C-4179-BBB8-8C9FF61527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A26F-D1C4-4A06-94D3-AB8197C705CA}" type="datetime1">
              <a:rPr lang="en-US" smtClean="0"/>
              <a:t>7/2/14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B527-D38C-4179-BBB8-8C9FF61527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EE9DA-F9AA-47E6-AE99-80F28F09EA8F}" type="datetime1">
              <a:rPr lang="en-US" smtClean="0"/>
              <a:t>7/2/14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B527-D38C-4179-BBB8-8C9FF61527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47847-3519-43BB-89F2-29F746D3BA15}" type="datetime1">
              <a:rPr lang="en-US" smtClean="0"/>
              <a:t>7/2/14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B527-D38C-4179-BBB8-8C9FF61527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9B968-8BE4-4542-8C83-617B8B5BD661}" type="datetime1">
              <a:rPr lang="en-US" smtClean="0"/>
              <a:t>7/2/14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B527-D38C-4179-BBB8-8C9FF61527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58EBD-2F6C-43E8-A64B-7265D03DBED0}" type="datetime1">
              <a:rPr lang="en-US" smtClean="0"/>
              <a:t>7/2/14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B527-D38C-4179-BBB8-8C9FF61527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41A47-B47A-4ED2-BD57-31D4F348EB46}" type="datetime1">
              <a:rPr lang="en-US" smtClean="0"/>
              <a:t>7/2/14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B527-D38C-4179-BBB8-8C9FF61527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15258-13F6-49A3-BFAF-44BEC11DDBC1}" type="datetime1">
              <a:rPr lang="en-US" smtClean="0"/>
              <a:t>7/2/14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B527-D38C-4179-BBB8-8C9FF61527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3D35E-A243-4EAF-8486-5F655B142E3C}" type="datetime1">
              <a:rPr lang="en-US" smtClean="0"/>
              <a:t>7/2/14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B527-D38C-4179-BBB8-8C9FF61527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372B0-DAE1-4064-87BF-D026176F29BD}" type="datetime1">
              <a:rPr lang="en-US" smtClean="0"/>
              <a:t>7/2/14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B527-D38C-4179-BBB8-8C9FF61527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AFD7E-E381-4E44-ABFF-7E69E952BA3A}" type="datetime1">
              <a:rPr lang="en-US" smtClean="0"/>
              <a:t>7/2/14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B527-D38C-4179-BBB8-8C9FF61527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51B5F-4D22-4F53-9FE2-6D04EA6D5C02}" type="datetime1">
              <a:rPr lang="en-US" smtClean="0"/>
              <a:t>7/2/14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1B527-D38C-4179-BBB8-8C9FF61527F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"/><Relationship Id="rId3" Type="http://schemas.openxmlformats.org/officeDocument/2006/relationships/image" Target="../media/image11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"/><Relationship Id="rId4" Type="http://schemas.openxmlformats.org/officeDocument/2006/relationships/image" Target="../media/image20.tif"/><Relationship Id="rId5" Type="http://schemas.openxmlformats.org/officeDocument/2006/relationships/image" Target="../media/image21.tif"/><Relationship Id="rId6" Type="http://schemas.openxmlformats.org/officeDocument/2006/relationships/image" Target="../media/image22.tif"/><Relationship Id="rId7" Type="http://schemas.openxmlformats.org/officeDocument/2006/relationships/image" Target="../media/image23.tif"/><Relationship Id="rId8" Type="http://schemas.openxmlformats.org/officeDocument/2006/relationships/image" Target="../media/image24.t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jpe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"/><Relationship Id="rId4" Type="http://schemas.openxmlformats.org/officeDocument/2006/relationships/image" Target="../media/image31.tiff"/><Relationship Id="rId5" Type="http://schemas.openxmlformats.org/officeDocument/2006/relationships/image" Target="../media/image32.tiff"/><Relationship Id="rId6" Type="http://schemas.openxmlformats.org/officeDocument/2006/relationships/image" Target="../media/image33.tiff"/><Relationship Id="rId7" Type="http://schemas.openxmlformats.org/officeDocument/2006/relationships/image" Target="../media/image34.tiff"/><Relationship Id="rId8" Type="http://schemas.openxmlformats.org/officeDocument/2006/relationships/image" Target="../media/image35.tiff"/><Relationship Id="rId9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s.brynmawr.edu/visual" TargetMode="External"/><Relationship Id="rId3" Type="http://schemas.openxmlformats.org/officeDocument/2006/relationships/hyperlink" Target="http://www.cs.brynmawr.edu/gxk2013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Relationship Id="rId3" Type="http://schemas.openxmlformats.org/officeDocument/2006/relationships/image" Target="../media/image40.t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t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t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mazon.com/Processing-Creative-Coding-Generative-Art/dp/143024464X/ref=sr_1_1?ie=UTF8&amp;qid=1362430050&amp;sr=8-1&amp;keywords=greenberg+processing+2.0" TargetMode="External"/><Relationship Id="rId3" Type="http://schemas.openxmlformats.org/officeDocument/2006/relationships/image" Target="../media/image4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Relationship Id="rId3" Type="http://schemas.openxmlformats.org/officeDocument/2006/relationships/image" Target="../media/image3.t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t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Curriculum Design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Dianna </a:t>
            </a:r>
            <a:r>
              <a:rPr lang="en-US" dirty="0" smtClean="0">
                <a:solidFill>
                  <a:srgbClr val="000000"/>
                </a:solidFill>
              </a:rPr>
              <a:t>Xu</a:t>
            </a:r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8229600" cy="2057400"/>
          </a:xfrm>
        </p:spPr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sed to parameterize shape drawing </a:t>
            </a:r>
            <a:br>
              <a:rPr lang="en-US" dirty="0" smtClean="0"/>
            </a:br>
            <a:r>
              <a:rPr lang="en-US" dirty="0" smtClean="0"/>
              <a:t>(location, size, color, etc.)</a:t>
            </a:r>
          </a:p>
          <a:p>
            <a:r>
              <a:rPr lang="en-US" dirty="0"/>
              <a:t>C</a:t>
            </a:r>
            <a:r>
              <a:rPr lang="en-US" dirty="0" smtClean="0"/>
              <a:t>ombined with loops and randomization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81400"/>
            <a:ext cx="5147574" cy="2743200"/>
          </a:xfrm>
          <a:prstGeom prst="rect">
            <a:avLst/>
          </a:prstGeom>
        </p:spPr>
      </p:pic>
      <p:pic>
        <p:nvPicPr>
          <p:cNvPr id="7" name="Picture 6" descr="star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581400"/>
            <a:ext cx="2743200" cy="27432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B527-D38C-4179-BBB8-8C9FF61527F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171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Mathematical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asic trigonometry and rotational geometry</a:t>
            </a:r>
          </a:p>
          <a:p>
            <a:r>
              <a:rPr lang="en-US" dirty="0"/>
              <a:t>P</a:t>
            </a:r>
            <a:r>
              <a:rPr lang="en-US" dirty="0" smtClean="0"/>
              <a:t>olar coordinates</a:t>
            </a:r>
            <a:endParaRPr lang="en-US" dirty="0"/>
          </a:p>
        </p:txBody>
      </p:sp>
      <p:pic>
        <p:nvPicPr>
          <p:cNvPr id="4" name="Picture 3" descr="pol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276600"/>
            <a:ext cx="2747690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276600"/>
            <a:ext cx="2737669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064" y="3276600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B527-D38C-4179-BBB8-8C9FF61527F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673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10000" cy="4876800"/>
          </a:xfrm>
        </p:spPr>
        <p:txBody>
          <a:bodyPr>
            <a:normAutofit/>
          </a:bodyPr>
          <a:lstStyle/>
          <a:p>
            <a:r>
              <a:rPr lang="en-US" dirty="0"/>
              <a:t>D</a:t>
            </a:r>
            <a:r>
              <a:rPr lang="en-US" dirty="0" smtClean="0"/>
              <a:t>esign shapes as objects </a:t>
            </a:r>
          </a:p>
          <a:p>
            <a:pPr lvl="1"/>
            <a:r>
              <a:rPr lang="en-US" dirty="0" smtClean="0"/>
              <a:t>data fields to store physical and drawing parameters</a:t>
            </a:r>
          </a:p>
          <a:p>
            <a:pPr lvl="1"/>
            <a:r>
              <a:rPr lang="en-US" dirty="0" smtClean="0"/>
              <a:t>methods that implement rendering and animation</a:t>
            </a:r>
            <a:endParaRPr lang="en-US" dirty="0"/>
          </a:p>
        </p:txBody>
      </p:sp>
      <p:pic>
        <p:nvPicPr>
          <p:cNvPr id="7" name="Picture 6" descr="fallingleav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209800"/>
            <a:ext cx="4800600" cy="3429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B527-D38C-4179-BBB8-8C9FF61527F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155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and </a:t>
            </a:r>
            <a:r>
              <a:rPr lang="en-US" dirty="0" err="1" smtClean="0"/>
              <a:t>arrayList</a:t>
            </a:r>
            <a:endParaRPr lang="en-US" dirty="0"/>
          </a:p>
        </p:txBody>
      </p:sp>
      <p:pic>
        <p:nvPicPr>
          <p:cNvPr id="4" name="Content Placeholder 3" descr="fireworks.t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B527-D38C-4179-BBB8-8C9FF61527F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383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pic>
        <p:nvPicPr>
          <p:cNvPr id="4" name="Content Placeholder 3" descr="screenshot1-fishtank.t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>
          <a:xfrm>
            <a:off x="457200" y="1646237"/>
            <a:ext cx="8229600" cy="4525963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B527-D38C-4179-BBB8-8C9FF61527F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304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978-1-4302-4464-6_Xu_08_19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3048000"/>
            <a:ext cx="2699734" cy="2743200"/>
          </a:xfrm>
          <a:prstGeom prst="rect">
            <a:avLst/>
          </a:prstGeom>
        </p:spPr>
      </p:pic>
      <p:pic>
        <p:nvPicPr>
          <p:cNvPr id="7" name="Picture 6" descr="978-1-4302-4464-6_Xu_08_17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4114800"/>
            <a:ext cx="3810000" cy="2743200"/>
          </a:xfrm>
          <a:prstGeom prst="rect">
            <a:avLst/>
          </a:prstGeom>
        </p:spPr>
      </p:pic>
      <p:pic>
        <p:nvPicPr>
          <p:cNvPr id="8" name="Picture 7" descr="978-1-4302-4464-6_Xu_08_18.t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682" y="152400"/>
            <a:ext cx="2760318" cy="2743200"/>
          </a:xfrm>
          <a:prstGeom prst="rect">
            <a:avLst/>
          </a:prstGeom>
        </p:spPr>
      </p:pic>
      <p:pic>
        <p:nvPicPr>
          <p:cNvPr id="13" name="Picture 12" descr="978-1-4302-4464-6_Xu_08_34.t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295400"/>
            <a:ext cx="4127619" cy="2743200"/>
          </a:xfrm>
          <a:prstGeom prst="rect">
            <a:avLst/>
          </a:prstGeom>
        </p:spPr>
      </p:pic>
      <p:pic>
        <p:nvPicPr>
          <p:cNvPr id="11" name="Picture 10" descr="978-1-4302-4464-6_Xu_08_33.t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295400"/>
            <a:ext cx="4136434" cy="2743200"/>
          </a:xfrm>
          <a:prstGeom prst="rect">
            <a:avLst/>
          </a:prstGeom>
        </p:spPr>
      </p:pic>
      <p:pic>
        <p:nvPicPr>
          <p:cNvPr id="10" name="Picture 9" descr="978-1-4302-4464-6_Xu_08_38.t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87" y="0"/>
            <a:ext cx="2743200" cy="274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978-1-4302-4464-6_Xu_08_10.t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5" y="410600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79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Image Processing</a:t>
            </a:r>
            <a:endParaRPr lang="en-US" dirty="0"/>
          </a:p>
        </p:txBody>
      </p:sp>
      <p:pic>
        <p:nvPicPr>
          <p:cNvPr id="4" name="Content Placeholder 3" descr="198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93" b="17193"/>
          <a:stretch>
            <a:fillRect/>
          </a:stretch>
        </p:blipFill>
        <p:spPr>
          <a:xfrm>
            <a:off x="304800" y="1219200"/>
            <a:ext cx="4987986" cy="2743200"/>
          </a:xfrm>
        </p:spPr>
      </p:pic>
      <p:pic>
        <p:nvPicPr>
          <p:cNvPr id="5" name="Picture 4" descr="coll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551" y="1219200"/>
            <a:ext cx="2734849" cy="2743200"/>
          </a:xfrm>
          <a:prstGeom prst="rect">
            <a:avLst/>
          </a:prstGeom>
        </p:spPr>
      </p:pic>
      <p:pic>
        <p:nvPicPr>
          <p:cNvPr id="6" name="Picture 5" descr="photoalbum.jpe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038600"/>
            <a:ext cx="4389120" cy="2743200"/>
          </a:xfrm>
          <a:prstGeom prst="rect">
            <a:avLst/>
          </a:prstGeom>
        </p:spPr>
      </p:pic>
      <p:pic>
        <p:nvPicPr>
          <p:cNvPr id="7" name="Picture 6" descr="tre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4038600"/>
            <a:ext cx="4135519" cy="27432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B527-D38C-4179-BBB8-8C9FF61527F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532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978-1-4302-4464-6_Xu_09-37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286000"/>
            <a:ext cx="4114800" cy="4114800"/>
          </a:xfrm>
          <a:prstGeom prst="rect">
            <a:avLst/>
          </a:prstGeom>
        </p:spPr>
      </p:pic>
      <p:pic>
        <p:nvPicPr>
          <p:cNvPr id="11" name="Picture 10" descr="978-1-4302-4464-6_Xu_09-35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86000"/>
            <a:ext cx="4114800" cy="4114800"/>
          </a:xfrm>
          <a:prstGeom prst="rect">
            <a:avLst/>
          </a:prstGeom>
        </p:spPr>
      </p:pic>
      <p:pic>
        <p:nvPicPr>
          <p:cNvPr id="10" name="Picture 9" descr="978-1-4302-4464-6_Xu_09-32.ti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429000"/>
            <a:ext cx="2743200" cy="2743200"/>
          </a:xfrm>
          <a:prstGeom prst="rect">
            <a:avLst/>
          </a:prstGeom>
        </p:spPr>
      </p:pic>
      <p:pic>
        <p:nvPicPr>
          <p:cNvPr id="9" name="Picture 8" descr="978-1-4302-4464-6_Xu_09-31.t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429000"/>
            <a:ext cx="2743200" cy="2743200"/>
          </a:xfrm>
          <a:prstGeom prst="rect">
            <a:avLst/>
          </a:prstGeom>
        </p:spPr>
      </p:pic>
      <p:pic>
        <p:nvPicPr>
          <p:cNvPr id="8" name="Picture 7" descr="978-1-4302-4464-6_Xu_09-34.tif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2743200" cy="274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Arrays Creatively</a:t>
            </a:r>
            <a:endParaRPr lang="en-US" dirty="0"/>
          </a:p>
        </p:txBody>
      </p:sp>
      <p:pic>
        <p:nvPicPr>
          <p:cNvPr id="4" name="Picture 3" descr="978-1-4302-4464-6_Xu_09-47.t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429000"/>
            <a:ext cx="2743200" cy="27432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Cellular Automata (Game of Life)</a:t>
            </a:r>
          </a:p>
          <a:p>
            <a:r>
              <a:rPr lang="en-US" dirty="0" smtClean="0"/>
              <a:t>Emergent Systems</a:t>
            </a:r>
          </a:p>
          <a:p>
            <a:r>
              <a:rPr lang="en-US" dirty="0" smtClean="0"/>
              <a:t>Tiling</a:t>
            </a:r>
            <a:endParaRPr lang="en-US" dirty="0"/>
          </a:p>
        </p:txBody>
      </p:sp>
      <p:pic>
        <p:nvPicPr>
          <p:cNvPr id="5" name="Picture 4" descr="978-1-4302-4464-6_Xu_09-51.t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429000"/>
            <a:ext cx="2743200" cy="2743200"/>
          </a:xfrm>
          <a:prstGeom prst="rect">
            <a:avLst/>
          </a:prstGeom>
        </p:spPr>
      </p:pic>
      <p:pic>
        <p:nvPicPr>
          <p:cNvPr id="7" name="Picture 6" descr="978-1-4302-4464-6_Xu_09-50.tif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2743200" cy="27432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B527-D38C-4179-BBB8-8C9FF61527F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234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pic>
        <p:nvPicPr>
          <p:cNvPr id="4" name="Content Placeholder 3" descr="978-1-4302-4464-6_greenberg_Ch04_Figure10.t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10" r="-10610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B527-D38C-4179-BBB8-8C9FF61527F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78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12053"/>
            <a:ext cx="8229600" cy="2702256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B527-D38C-4179-BBB8-8C9FF61527F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29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Main project website</a:t>
            </a:r>
          </a:p>
          <a:p>
            <a:pPr lvl="1"/>
            <a:r>
              <a:rPr lang="en-US" sz="3200" dirty="0">
                <a:hlinkClick r:id="rId2"/>
              </a:rPr>
              <a:t>http://www.cs.brynmawr.edu/visual</a:t>
            </a:r>
            <a:endParaRPr lang="en-US" sz="3200" dirty="0"/>
          </a:p>
          <a:p>
            <a:pPr marL="0" indent="0">
              <a:buNone/>
            </a:pPr>
            <a:endParaRPr lang="en-US" sz="3600" dirty="0" smtClean="0"/>
          </a:p>
          <a:p>
            <a:endParaRPr lang="en-US" sz="3600" dirty="0" smtClean="0"/>
          </a:p>
          <a:p>
            <a:r>
              <a:rPr lang="en-US" sz="3600" dirty="0" smtClean="0"/>
              <a:t>CS1 course material repository</a:t>
            </a:r>
          </a:p>
          <a:p>
            <a:pPr lvl="1"/>
            <a:r>
              <a:rPr lang="en-US" sz="3200" dirty="0">
                <a:hlinkClick r:id="rId3"/>
              </a:rPr>
              <a:t>http://www.cs.brynmawr.edu/gxk2013</a:t>
            </a:r>
            <a:endParaRPr lang="en-US" sz="3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B527-D38C-4179-BBB8-8C9FF61527F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63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Visualization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" y="1524000"/>
            <a:ext cx="4525963" cy="4525963"/>
          </a:xfrm>
        </p:spPr>
      </p:pic>
      <p:pic>
        <p:nvPicPr>
          <p:cNvPr id="5" name="Picture 4" descr="978-1-4302-4464-6_kumar_Ch07_Figure7-10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71600"/>
            <a:ext cx="4572000" cy="4572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B527-D38C-4179-BBB8-8C9FF61527F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89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TreeMap</a:t>
            </a:r>
            <a:endParaRPr lang="en-US" dirty="0"/>
          </a:p>
        </p:txBody>
      </p:sp>
      <p:pic>
        <p:nvPicPr>
          <p:cNvPr id="4" name="Content Placeholder 3" descr="978-1-4302-4464-6_Xu_08_42.t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10" r="-10610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B527-D38C-4179-BBB8-8C9FF61527F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07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Projects</a:t>
            </a:r>
            <a:endParaRPr lang="en-US" dirty="0"/>
          </a:p>
        </p:txBody>
      </p:sp>
      <p:pic>
        <p:nvPicPr>
          <p:cNvPr id="5" name="Picture 4" descr="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752600"/>
            <a:ext cx="5022015" cy="5029200"/>
          </a:xfrm>
          <a:prstGeom prst="rect">
            <a:avLst/>
          </a:prstGeom>
        </p:spPr>
      </p:pic>
      <p:pic>
        <p:nvPicPr>
          <p:cNvPr id="6" name="Picture 5" descr="zaga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752600"/>
            <a:ext cx="8705136" cy="5029200"/>
          </a:xfrm>
          <a:prstGeom prst="rect">
            <a:avLst/>
          </a:prstGeom>
        </p:spPr>
      </p:pic>
      <p:pic>
        <p:nvPicPr>
          <p:cNvPr id="8" name="Picture 7" descr="electricity consump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52600"/>
            <a:ext cx="8083745" cy="5029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752600"/>
            <a:ext cx="5029200" cy="50292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B527-D38C-4179-BBB8-8C9FF61527F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812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403" y="156329"/>
            <a:ext cx="4955394" cy="654927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B527-D38C-4179-BBB8-8C9FF61527F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74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Philosophy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Teach the core CS1 topics as we would in any average traditional Java-based CS1</a:t>
            </a:r>
          </a:p>
          <a:p>
            <a:r>
              <a:rPr lang="en-US" dirty="0" smtClean="0"/>
              <a:t>Show applications of these principles with contemporary, diverse examples of computing in a modern context</a:t>
            </a:r>
          </a:p>
          <a:p>
            <a:r>
              <a:rPr lang="en-US" dirty="0" smtClean="0"/>
              <a:t>Main differences are in the class examples and assignments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B527-D38C-4179-BBB8-8C9FF61527F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45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Philosophy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 students to advanced areas </a:t>
            </a:r>
            <a:r>
              <a:rPr lang="en-US" dirty="0" smtClean="0"/>
              <a:t>not typically accessible in CS1</a:t>
            </a:r>
          </a:p>
          <a:p>
            <a:pPr lvl="1"/>
            <a:r>
              <a:rPr lang="en-US" dirty="0" smtClean="0"/>
              <a:t>Physics-based simulations</a:t>
            </a:r>
          </a:p>
          <a:p>
            <a:pPr lvl="1"/>
            <a:r>
              <a:rPr lang="en-US" dirty="0" smtClean="0"/>
              <a:t>Fractals </a:t>
            </a:r>
            <a:r>
              <a:rPr lang="en-US" dirty="0"/>
              <a:t>and L-</a:t>
            </a:r>
            <a:r>
              <a:rPr lang="en-US" dirty="0" smtClean="0"/>
              <a:t>systems</a:t>
            </a:r>
          </a:p>
          <a:p>
            <a:pPr lvl="1"/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Emergent systems</a:t>
            </a:r>
          </a:p>
          <a:p>
            <a:pPr lvl="1"/>
            <a:r>
              <a:rPr lang="en-US" dirty="0" smtClean="0"/>
              <a:t>Cellular automata</a:t>
            </a:r>
          </a:p>
          <a:p>
            <a:pPr lvl="1"/>
            <a:r>
              <a:rPr lang="en-US" dirty="0" smtClean="0"/>
              <a:t>Data visualization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B527-D38C-4179-BBB8-8C9FF61527F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692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Experiences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16 CS1 and 2 CS2 courses have been offered over the course of 2 years</a:t>
            </a:r>
          </a:p>
          <a:p>
            <a:r>
              <a:rPr lang="en-US" dirty="0" smtClean="0"/>
              <a:t>Overwhelmingly positive student interest and feedback</a:t>
            </a:r>
          </a:p>
          <a:p>
            <a:r>
              <a:rPr lang="en-US" dirty="0" smtClean="0"/>
              <a:t>10% of Bryn </a:t>
            </a:r>
            <a:r>
              <a:rPr lang="en-US" dirty="0" err="1" smtClean="0"/>
              <a:t>Mawr’s</a:t>
            </a:r>
            <a:r>
              <a:rPr lang="en-US" dirty="0" smtClean="0"/>
              <a:t> undergraduate student population now takes our CS1</a:t>
            </a:r>
          </a:p>
          <a:p>
            <a:r>
              <a:rPr lang="en-US" dirty="0" smtClean="0"/>
              <a:t>Strong indication of attracting women and non-STEM or undecided majors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B527-D38C-4179-BBB8-8C9FF61527F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929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reative coding principles</a:t>
            </a:r>
          </a:p>
          <a:p>
            <a:r>
              <a:rPr lang="en-US" dirty="0"/>
              <a:t>B</a:t>
            </a:r>
            <a:r>
              <a:rPr lang="en-US" dirty="0" smtClean="0"/>
              <a:t>uilt-in primitive, color/stroke functions</a:t>
            </a:r>
            <a:endParaRPr lang="en-US" dirty="0"/>
          </a:p>
        </p:txBody>
      </p:sp>
      <p:pic>
        <p:nvPicPr>
          <p:cNvPr id="5" name="Picture 4" descr="assn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74" y="2590800"/>
            <a:ext cx="6159526" cy="41148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B527-D38C-4179-BBB8-8C9FF61527F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24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Variables, Types and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einforced through assignments that require drawing in scale proportional to some variable</a:t>
            </a:r>
          </a:p>
        </p:txBody>
      </p:sp>
      <p:pic>
        <p:nvPicPr>
          <p:cNvPr id="4" name="Picture 3" descr="field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200400"/>
            <a:ext cx="3175000" cy="3175000"/>
          </a:xfrm>
          <a:prstGeom prst="rect">
            <a:avLst/>
          </a:prstGeom>
        </p:spPr>
      </p:pic>
      <p:pic>
        <p:nvPicPr>
          <p:cNvPr id="5" name="Picture 4" descr="safari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3276600"/>
            <a:ext cx="5080000" cy="304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B527-D38C-4179-BBB8-8C9FF61527F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630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Control </a:t>
            </a:r>
            <a:r>
              <a:rPr lang="en-US" dirty="0" smtClean="0"/>
              <a:t>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onditionals are taught to students in the context of creating simple physics simulations: animations of ball dropping, bouncing in window, </a:t>
            </a:r>
            <a:r>
              <a:rPr lang="en-US" dirty="0" err="1" smtClean="0"/>
              <a:t>etc</a:t>
            </a:r>
            <a:endParaRPr lang="en-US" dirty="0" smtClean="0"/>
          </a:p>
        </p:txBody>
      </p:sp>
      <p:pic>
        <p:nvPicPr>
          <p:cNvPr id="6" name="Picture 5" descr="love.t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429000"/>
            <a:ext cx="3048000" cy="3048000"/>
          </a:xfrm>
          <a:prstGeom prst="rect">
            <a:avLst/>
          </a:prstGeom>
        </p:spPr>
      </p:pic>
      <p:pic>
        <p:nvPicPr>
          <p:cNvPr id="4" name="Picture 3" descr="stairs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429000"/>
            <a:ext cx="3048000" cy="304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B527-D38C-4179-BBB8-8C9FF61527F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734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181600" cy="1905000"/>
          </a:xfrm>
        </p:spPr>
        <p:txBody>
          <a:bodyPr/>
          <a:lstStyle/>
          <a:p>
            <a:r>
              <a:rPr lang="en-US" dirty="0"/>
              <a:t>N</a:t>
            </a:r>
            <a:r>
              <a:rPr lang="en-US" dirty="0" smtClean="0"/>
              <a:t>atural concept in drawing</a:t>
            </a:r>
          </a:p>
        </p:txBody>
      </p:sp>
      <p:pic>
        <p:nvPicPr>
          <p:cNvPr id="5" name="Picture 4" descr="catepill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886200"/>
            <a:ext cx="2921955" cy="2743200"/>
          </a:xfrm>
          <a:prstGeom prst="rect">
            <a:avLst/>
          </a:prstGeom>
        </p:spPr>
      </p:pic>
      <p:pic>
        <p:nvPicPr>
          <p:cNvPr id="7" name="Picture 6" descr="mandal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990600"/>
            <a:ext cx="2738725" cy="2743200"/>
          </a:xfrm>
          <a:prstGeom prst="rect">
            <a:avLst/>
          </a:prstGeom>
        </p:spPr>
      </p:pic>
      <p:pic>
        <p:nvPicPr>
          <p:cNvPr id="9" name="Picture 8" descr="flow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550" y="3886200"/>
            <a:ext cx="2729450" cy="2743200"/>
          </a:xfrm>
          <a:prstGeom prst="rect">
            <a:avLst/>
          </a:prstGeom>
        </p:spPr>
      </p:pic>
      <p:pic>
        <p:nvPicPr>
          <p:cNvPr id="10" name="Picture 9" descr="night.t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886200"/>
            <a:ext cx="2743200" cy="27432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B527-D38C-4179-BBB8-8C9FF61527F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837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288</Words>
  <Application>Microsoft Macintosh PowerPoint</Application>
  <PresentationFormat>On-screen Show (4:3)</PresentationFormat>
  <Paragraphs>80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Curriculum Design</vt:lpstr>
      <vt:lpstr>Websites</vt:lpstr>
      <vt:lpstr>Philosophy</vt:lpstr>
      <vt:lpstr>Philosophy</vt:lpstr>
      <vt:lpstr>Our Experiences</vt:lpstr>
      <vt:lpstr>Introduction</vt:lpstr>
      <vt:lpstr>Variables, Types and Expressions</vt:lpstr>
      <vt:lpstr>Control Structures</vt:lpstr>
      <vt:lpstr>Iterations</vt:lpstr>
      <vt:lpstr>Functions</vt:lpstr>
      <vt:lpstr>Mathematical Concepts</vt:lpstr>
      <vt:lpstr>OOP</vt:lpstr>
      <vt:lpstr>Arrays and arrayList</vt:lpstr>
      <vt:lpstr>Inheritance</vt:lpstr>
      <vt:lpstr>Recursion</vt:lpstr>
      <vt:lpstr>Image Processing</vt:lpstr>
      <vt:lpstr>2D Arrays Creatively</vt:lpstr>
      <vt:lpstr>Data Visualization</vt:lpstr>
      <vt:lpstr>Data Visualization</vt:lpstr>
      <vt:lpstr>Text Visualization</vt:lpstr>
      <vt:lpstr>TreeMap</vt:lpstr>
      <vt:lpstr>Student Projects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Deepak</dc:creator>
  <cp:lastModifiedBy>Dianna Xu</cp:lastModifiedBy>
  <cp:revision>199</cp:revision>
  <dcterms:created xsi:type="dcterms:W3CDTF">2011-03-09T00:57:24Z</dcterms:created>
  <dcterms:modified xsi:type="dcterms:W3CDTF">2014-07-02T18:22:56Z</dcterms:modified>
</cp:coreProperties>
</file>